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3"/>
    <p:sldId id="258" r:id="rId4"/>
    <p:sldId id="257" r:id="rId5"/>
    <p:sldId id="259" r:id="rId6"/>
    <p:sldId id="260" r:id="rId7"/>
    <p:sldId id="261" r:id="rId8"/>
    <p:sldId id="262" r:id="rId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59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image" Target="../media/image17.png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Изображение 3" descr="IMG_1859"/>
          <p:cNvPicPr>
            <a:picLocks noChangeAspect="1"/>
          </p:cNvPicPr>
          <p:nvPr/>
        </p:nvPicPr>
        <p:blipFill>
          <a:blip r:embed="rId1"/>
          <a:srcRect l="20597" t="12380" r="21861" b="26185"/>
          <a:stretch>
            <a:fillRect/>
          </a:stretch>
        </p:blipFill>
        <p:spPr>
          <a:xfrm>
            <a:off x="798830" y="4248785"/>
            <a:ext cx="2871470" cy="2299970"/>
          </a:xfrm>
          <a:prstGeom prst="rect">
            <a:avLst/>
          </a:prstGeom>
        </p:spPr>
      </p:pic>
      <p:pic>
        <p:nvPicPr>
          <p:cNvPr id="5" name="Изображение 4" descr="WIN_20231111_15_17_57_Pr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820" y="4243070"/>
            <a:ext cx="3247390" cy="2325370"/>
          </a:xfrm>
          <a:prstGeom prst="rect">
            <a:avLst/>
          </a:prstGeom>
        </p:spPr>
      </p:pic>
      <p:pic>
        <p:nvPicPr>
          <p:cNvPr id="6" name="Изображение 5" descr="WIN_20231111_14_52_37_Pr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8725" y="1790065"/>
            <a:ext cx="3245485" cy="2435225"/>
          </a:xfrm>
          <a:prstGeom prst="rect">
            <a:avLst/>
          </a:prstGeom>
        </p:spPr>
      </p:pic>
      <p:grpSp>
        <p:nvGrpSpPr>
          <p:cNvPr id="42" name="Группа 41"/>
          <p:cNvGrpSpPr/>
          <p:nvPr/>
        </p:nvGrpSpPr>
        <p:grpSpPr>
          <a:xfrm rot="0">
            <a:off x="821690" y="1783715"/>
            <a:ext cx="2847975" cy="2410460"/>
            <a:chOff x="1363" y="2717"/>
            <a:chExt cx="4272" cy="3762"/>
          </a:xfrm>
        </p:grpSpPr>
        <p:grpSp>
          <p:nvGrpSpPr>
            <p:cNvPr id="40" name="Группа 39"/>
            <p:cNvGrpSpPr/>
            <p:nvPr/>
          </p:nvGrpSpPr>
          <p:grpSpPr>
            <a:xfrm>
              <a:off x="2053" y="2936"/>
              <a:ext cx="3193" cy="3193"/>
              <a:chOff x="1199" y="1846"/>
              <a:chExt cx="3667" cy="4173"/>
            </a:xfrm>
          </p:grpSpPr>
          <p:cxnSp>
            <p:nvCxnSpPr>
              <p:cNvPr id="25" name="Прямое соединение 24"/>
              <p:cNvCxnSpPr/>
              <p:nvPr/>
            </p:nvCxnSpPr>
            <p:spPr>
              <a:xfrm flipV="1">
                <a:off x="2588" y="5460"/>
                <a:ext cx="528" cy="1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26" name="Прямое соединение 25"/>
              <p:cNvCxnSpPr/>
              <p:nvPr/>
            </p:nvCxnSpPr>
            <p:spPr>
              <a:xfrm flipV="1">
                <a:off x="2588" y="5488"/>
                <a:ext cx="528" cy="1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27" name="Прямое соединение 26"/>
              <p:cNvCxnSpPr/>
              <p:nvPr/>
            </p:nvCxnSpPr>
            <p:spPr>
              <a:xfrm flipV="1">
                <a:off x="2588" y="5525"/>
                <a:ext cx="528" cy="1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22" name="Прямое соединение 21"/>
              <p:cNvCxnSpPr/>
              <p:nvPr/>
            </p:nvCxnSpPr>
            <p:spPr>
              <a:xfrm flipV="1">
                <a:off x="3592" y="2998"/>
                <a:ext cx="528" cy="1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23" name="Прямое соединение 22"/>
              <p:cNvCxnSpPr/>
              <p:nvPr/>
            </p:nvCxnSpPr>
            <p:spPr>
              <a:xfrm flipV="1">
                <a:off x="3592" y="3026"/>
                <a:ext cx="528" cy="1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24" name="Прямое соединение 23"/>
              <p:cNvCxnSpPr/>
              <p:nvPr/>
            </p:nvCxnSpPr>
            <p:spPr>
              <a:xfrm flipV="1">
                <a:off x="3592" y="3063"/>
                <a:ext cx="528" cy="1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19" name="Прямое соединение 18"/>
              <p:cNvCxnSpPr/>
              <p:nvPr/>
            </p:nvCxnSpPr>
            <p:spPr>
              <a:xfrm flipV="1">
                <a:off x="1740" y="3036"/>
                <a:ext cx="528" cy="1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20" name="Прямое соединение 19"/>
              <p:cNvCxnSpPr/>
              <p:nvPr/>
            </p:nvCxnSpPr>
            <p:spPr>
              <a:xfrm flipV="1">
                <a:off x="1740" y="3064"/>
                <a:ext cx="528" cy="1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21" name="Прямое соединение 20"/>
              <p:cNvCxnSpPr/>
              <p:nvPr/>
            </p:nvCxnSpPr>
            <p:spPr>
              <a:xfrm flipV="1">
                <a:off x="1740" y="3101"/>
                <a:ext cx="528" cy="1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sp>
            <p:nvSpPr>
              <p:cNvPr id="7" name="Полилиния 6"/>
              <p:cNvSpPr/>
              <p:nvPr/>
            </p:nvSpPr>
            <p:spPr>
              <a:xfrm rot="780000">
                <a:off x="2026" y="2465"/>
                <a:ext cx="726" cy="1224"/>
              </a:xfrm>
              <a:custGeom>
                <a:avLst/>
                <a:gdLst>
                  <a:gd name="connsiteX0" fmla="*/ 15 w 911"/>
                  <a:gd name="connsiteY0" fmla="*/ 473 h 1555"/>
                  <a:gd name="connsiteX1" fmla="*/ 447 w 911"/>
                  <a:gd name="connsiteY1" fmla="*/ 1 h 1555"/>
                  <a:gd name="connsiteX2" fmla="*/ 911 w 911"/>
                  <a:gd name="connsiteY2" fmla="*/ 737 h 1555"/>
                  <a:gd name="connsiteX3" fmla="*/ 375 w 911"/>
                  <a:gd name="connsiteY3" fmla="*/ 1550 h 1555"/>
                  <a:gd name="connsiteX4" fmla="*/ 187 w 911"/>
                  <a:gd name="connsiteY4" fmla="*/ 1121 h 1555"/>
                  <a:gd name="connsiteX5" fmla="*/ 15 w 911"/>
                  <a:gd name="connsiteY5" fmla="*/ 473 h 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1" h="1556">
                    <a:moveTo>
                      <a:pt x="15" y="473"/>
                    </a:moveTo>
                    <a:cubicBezTo>
                      <a:pt x="-73" y="73"/>
                      <a:pt x="244" y="-7"/>
                      <a:pt x="447" y="1"/>
                    </a:cubicBezTo>
                    <a:cubicBezTo>
                      <a:pt x="831" y="17"/>
                      <a:pt x="911" y="308"/>
                      <a:pt x="911" y="737"/>
                    </a:cubicBezTo>
                    <a:cubicBezTo>
                      <a:pt x="911" y="1166"/>
                      <a:pt x="578" y="1550"/>
                      <a:pt x="375" y="1550"/>
                    </a:cubicBezTo>
                    <a:cubicBezTo>
                      <a:pt x="283" y="1608"/>
                      <a:pt x="248" y="1251"/>
                      <a:pt x="187" y="1121"/>
                    </a:cubicBezTo>
                    <a:cubicBezTo>
                      <a:pt x="183" y="913"/>
                      <a:pt x="46" y="656"/>
                      <a:pt x="15" y="473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8" name="Полилиния 7"/>
              <p:cNvSpPr/>
              <p:nvPr/>
            </p:nvSpPr>
            <p:spPr>
              <a:xfrm rot="21060000" flipH="1">
                <a:off x="1241" y="2472"/>
                <a:ext cx="689" cy="1224"/>
              </a:xfrm>
              <a:custGeom>
                <a:avLst/>
                <a:gdLst>
                  <a:gd name="connsiteX0" fmla="*/ 15 w 911"/>
                  <a:gd name="connsiteY0" fmla="*/ 473 h 1555"/>
                  <a:gd name="connsiteX1" fmla="*/ 447 w 911"/>
                  <a:gd name="connsiteY1" fmla="*/ 1 h 1555"/>
                  <a:gd name="connsiteX2" fmla="*/ 911 w 911"/>
                  <a:gd name="connsiteY2" fmla="*/ 737 h 1555"/>
                  <a:gd name="connsiteX3" fmla="*/ 375 w 911"/>
                  <a:gd name="connsiteY3" fmla="*/ 1550 h 1555"/>
                  <a:gd name="connsiteX4" fmla="*/ 187 w 911"/>
                  <a:gd name="connsiteY4" fmla="*/ 1121 h 1555"/>
                  <a:gd name="connsiteX5" fmla="*/ 15 w 911"/>
                  <a:gd name="connsiteY5" fmla="*/ 473 h 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1" h="1556">
                    <a:moveTo>
                      <a:pt x="15" y="473"/>
                    </a:moveTo>
                    <a:cubicBezTo>
                      <a:pt x="-73" y="73"/>
                      <a:pt x="244" y="-7"/>
                      <a:pt x="447" y="1"/>
                    </a:cubicBezTo>
                    <a:cubicBezTo>
                      <a:pt x="831" y="17"/>
                      <a:pt x="911" y="308"/>
                      <a:pt x="911" y="737"/>
                    </a:cubicBezTo>
                    <a:cubicBezTo>
                      <a:pt x="911" y="1166"/>
                      <a:pt x="578" y="1550"/>
                      <a:pt x="375" y="1550"/>
                    </a:cubicBezTo>
                    <a:cubicBezTo>
                      <a:pt x="283" y="1608"/>
                      <a:pt x="248" y="1251"/>
                      <a:pt x="187" y="1121"/>
                    </a:cubicBezTo>
                    <a:cubicBezTo>
                      <a:pt x="183" y="913"/>
                      <a:pt x="46" y="656"/>
                      <a:pt x="15" y="47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solidFill>
                  <a:srgbClr val="990000"/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grpSp>
            <p:nvGrpSpPr>
              <p:cNvPr id="10" name="Группа 9"/>
              <p:cNvGrpSpPr/>
              <p:nvPr/>
            </p:nvGrpSpPr>
            <p:grpSpPr>
              <a:xfrm>
                <a:off x="3131" y="2452"/>
                <a:ext cx="1510" cy="1231"/>
                <a:chOff x="968" y="1184"/>
                <a:chExt cx="1895" cy="1565"/>
              </a:xfrm>
            </p:grpSpPr>
            <p:sp>
              <p:nvSpPr>
                <p:cNvPr id="11" name="Полилиния 10"/>
                <p:cNvSpPr/>
                <p:nvPr/>
              </p:nvSpPr>
              <p:spPr>
                <a:xfrm rot="780000">
                  <a:off x="1953" y="1184"/>
                  <a:ext cx="911" cy="1556"/>
                </a:xfrm>
                <a:custGeom>
                  <a:avLst/>
                  <a:gdLst>
                    <a:gd name="connsiteX0" fmla="*/ 15 w 911"/>
                    <a:gd name="connsiteY0" fmla="*/ 473 h 1555"/>
                    <a:gd name="connsiteX1" fmla="*/ 447 w 911"/>
                    <a:gd name="connsiteY1" fmla="*/ 1 h 1555"/>
                    <a:gd name="connsiteX2" fmla="*/ 911 w 911"/>
                    <a:gd name="connsiteY2" fmla="*/ 737 h 1555"/>
                    <a:gd name="connsiteX3" fmla="*/ 375 w 911"/>
                    <a:gd name="connsiteY3" fmla="*/ 1550 h 1555"/>
                    <a:gd name="connsiteX4" fmla="*/ 187 w 911"/>
                    <a:gd name="connsiteY4" fmla="*/ 1121 h 1555"/>
                    <a:gd name="connsiteX5" fmla="*/ 15 w 911"/>
                    <a:gd name="connsiteY5" fmla="*/ 473 h 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11" h="1556">
                      <a:moveTo>
                        <a:pt x="15" y="473"/>
                      </a:moveTo>
                      <a:cubicBezTo>
                        <a:pt x="-73" y="73"/>
                        <a:pt x="244" y="-7"/>
                        <a:pt x="447" y="1"/>
                      </a:cubicBezTo>
                      <a:cubicBezTo>
                        <a:pt x="831" y="17"/>
                        <a:pt x="911" y="308"/>
                        <a:pt x="911" y="737"/>
                      </a:cubicBezTo>
                      <a:cubicBezTo>
                        <a:pt x="911" y="1166"/>
                        <a:pt x="578" y="1550"/>
                        <a:pt x="375" y="1550"/>
                      </a:cubicBezTo>
                      <a:cubicBezTo>
                        <a:pt x="283" y="1608"/>
                        <a:pt x="248" y="1251"/>
                        <a:pt x="187" y="1121"/>
                      </a:cubicBezTo>
                      <a:cubicBezTo>
                        <a:pt x="183" y="913"/>
                        <a:pt x="46" y="656"/>
                        <a:pt x="15" y="473"/>
                      </a:cubicBezTo>
                      <a:close/>
                    </a:path>
                  </a:pathLst>
                </a:custGeom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12" name="Полилиния 11"/>
                <p:cNvSpPr/>
                <p:nvPr/>
              </p:nvSpPr>
              <p:spPr>
                <a:xfrm rot="21060000" flipH="1">
                  <a:off x="968" y="1193"/>
                  <a:ext cx="865" cy="1556"/>
                </a:xfrm>
                <a:custGeom>
                  <a:avLst/>
                  <a:gdLst>
                    <a:gd name="connsiteX0" fmla="*/ 15 w 911"/>
                    <a:gd name="connsiteY0" fmla="*/ 473 h 1555"/>
                    <a:gd name="connsiteX1" fmla="*/ 447 w 911"/>
                    <a:gd name="connsiteY1" fmla="*/ 1 h 1555"/>
                    <a:gd name="connsiteX2" fmla="*/ 911 w 911"/>
                    <a:gd name="connsiteY2" fmla="*/ 737 h 1555"/>
                    <a:gd name="connsiteX3" fmla="*/ 375 w 911"/>
                    <a:gd name="connsiteY3" fmla="*/ 1550 h 1555"/>
                    <a:gd name="connsiteX4" fmla="*/ 187 w 911"/>
                    <a:gd name="connsiteY4" fmla="*/ 1121 h 1555"/>
                    <a:gd name="connsiteX5" fmla="*/ 15 w 911"/>
                    <a:gd name="connsiteY5" fmla="*/ 473 h 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11" h="1556">
                      <a:moveTo>
                        <a:pt x="15" y="473"/>
                      </a:moveTo>
                      <a:cubicBezTo>
                        <a:pt x="-73" y="73"/>
                        <a:pt x="244" y="-7"/>
                        <a:pt x="447" y="1"/>
                      </a:cubicBezTo>
                      <a:cubicBezTo>
                        <a:pt x="831" y="17"/>
                        <a:pt x="911" y="308"/>
                        <a:pt x="911" y="737"/>
                      </a:cubicBezTo>
                      <a:cubicBezTo>
                        <a:pt x="911" y="1166"/>
                        <a:pt x="578" y="1550"/>
                        <a:pt x="375" y="1550"/>
                      </a:cubicBezTo>
                      <a:cubicBezTo>
                        <a:pt x="283" y="1608"/>
                        <a:pt x="248" y="1251"/>
                        <a:pt x="187" y="1121"/>
                      </a:cubicBezTo>
                      <a:cubicBezTo>
                        <a:pt x="183" y="913"/>
                        <a:pt x="46" y="656"/>
                        <a:pt x="15" y="473"/>
                      </a:cubicBezTo>
                      <a:close/>
                    </a:path>
                  </a:pathLst>
                </a:custGeom>
                <a:solidFill>
                  <a:srgbClr val="FF66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</p:grpSp>
          <p:grpSp>
            <p:nvGrpSpPr>
              <p:cNvPr id="13" name="Группа 12"/>
              <p:cNvGrpSpPr/>
              <p:nvPr/>
            </p:nvGrpSpPr>
            <p:grpSpPr>
              <a:xfrm>
                <a:off x="2130" y="4788"/>
                <a:ext cx="1510" cy="1231"/>
                <a:chOff x="968" y="1184"/>
                <a:chExt cx="1895" cy="1565"/>
              </a:xfrm>
            </p:grpSpPr>
            <p:sp>
              <p:nvSpPr>
                <p:cNvPr id="14" name="Полилиния 13"/>
                <p:cNvSpPr/>
                <p:nvPr/>
              </p:nvSpPr>
              <p:spPr>
                <a:xfrm rot="780000">
                  <a:off x="1953" y="1184"/>
                  <a:ext cx="911" cy="1556"/>
                </a:xfrm>
                <a:custGeom>
                  <a:avLst/>
                  <a:gdLst>
                    <a:gd name="connsiteX0" fmla="*/ 15 w 911"/>
                    <a:gd name="connsiteY0" fmla="*/ 473 h 1555"/>
                    <a:gd name="connsiteX1" fmla="*/ 447 w 911"/>
                    <a:gd name="connsiteY1" fmla="*/ 1 h 1555"/>
                    <a:gd name="connsiteX2" fmla="*/ 911 w 911"/>
                    <a:gd name="connsiteY2" fmla="*/ 737 h 1555"/>
                    <a:gd name="connsiteX3" fmla="*/ 375 w 911"/>
                    <a:gd name="connsiteY3" fmla="*/ 1550 h 1555"/>
                    <a:gd name="connsiteX4" fmla="*/ 187 w 911"/>
                    <a:gd name="connsiteY4" fmla="*/ 1121 h 1555"/>
                    <a:gd name="connsiteX5" fmla="*/ 15 w 911"/>
                    <a:gd name="connsiteY5" fmla="*/ 473 h 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11" h="1556">
                      <a:moveTo>
                        <a:pt x="15" y="473"/>
                      </a:moveTo>
                      <a:cubicBezTo>
                        <a:pt x="-73" y="73"/>
                        <a:pt x="244" y="-7"/>
                        <a:pt x="447" y="1"/>
                      </a:cubicBezTo>
                      <a:cubicBezTo>
                        <a:pt x="831" y="17"/>
                        <a:pt x="911" y="308"/>
                        <a:pt x="911" y="737"/>
                      </a:cubicBezTo>
                      <a:cubicBezTo>
                        <a:pt x="911" y="1166"/>
                        <a:pt x="578" y="1550"/>
                        <a:pt x="375" y="1550"/>
                      </a:cubicBezTo>
                      <a:cubicBezTo>
                        <a:pt x="283" y="1608"/>
                        <a:pt x="248" y="1251"/>
                        <a:pt x="187" y="1121"/>
                      </a:cubicBezTo>
                      <a:cubicBezTo>
                        <a:pt x="183" y="913"/>
                        <a:pt x="46" y="656"/>
                        <a:pt x="15" y="473"/>
                      </a:cubicBezTo>
                      <a:close/>
                    </a:path>
                  </a:pathLst>
                </a:custGeom>
                <a:solidFill>
                  <a:srgbClr val="FF66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15" name="Полилиния 14"/>
                <p:cNvSpPr/>
                <p:nvPr/>
              </p:nvSpPr>
              <p:spPr>
                <a:xfrm rot="21060000" flipH="1">
                  <a:off x="968" y="1193"/>
                  <a:ext cx="865" cy="1556"/>
                </a:xfrm>
                <a:custGeom>
                  <a:avLst/>
                  <a:gdLst>
                    <a:gd name="connsiteX0" fmla="*/ 15 w 911"/>
                    <a:gd name="connsiteY0" fmla="*/ 473 h 1555"/>
                    <a:gd name="connsiteX1" fmla="*/ 447 w 911"/>
                    <a:gd name="connsiteY1" fmla="*/ 1 h 1555"/>
                    <a:gd name="connsiteX2" fmla="*/ 911 w 911"/>
                    <a:gd name="connsiteY2" fmla="*/ 737 h 1555"/>
                    <a:gd name="connsiteX3" fmla="*/ 375 w 911"/>
                    <a:gd name="connsiteY3" fmla="*/ 1550 h 1555"/>
                    <a:gd name="connsiteX4" fmla="*/ 187 w 911"/>
                    <a:gd name="connsiteY4" fmla="*/ 1121 h 1555"/>
                    <a:gd name="connsiteX5" fmla="*/ 15 w 911"/>
                    <a:gd name="connsiteY5" fmla="*/ 473 h 1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11" h="1556">
                      <a:moveTo>
                        <a:pt x="15" y="473"/>
                      </a:moveTo>
                      <a:cubicBezTo>
                        <a:pt x="-73" y="73"/>
                        <a:pt x="244" y="-7"/>
                        <a:pt x="447" y="1"/>
                      </a:cubicBezTo>
                      <a:cubicBezTo>
                        <a:pt x="831" y="17"/>
                        <a:pt x="911" y="308"/>
                        <a:pt x="911" y="737"/>
                      </a:cubicBezTo>
                      <a:cubicBezTo>
                        <a:pt x="911" y="1166"/>
                        <a:pt x="578" y="1550"/>
                        <a:pt x="375" y="1550"/>
                      </a:cubicBezTo>
                      <a:cubicBezTo>
                        <a:pt x="283" y="1608"/>
                        <a:pt x="248" y="1251"/>
                        <a:pt x="187" y="1121"/>
                      </a:cubicBezTo>
                      <a:cubicBezTo>
                        <a:pt x="183" y="913"/>
                        <a:pt x="46" y="656"/>
                        <a:pt x="15" y="473"/>
                      </a:cubicBezTo>
                      <a:close/>
                    </a:path>
                  </a:pathLst>
                </a:custGeom>
                <a:solidFill>
                  <a:srgbClr val="FF6600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lumMod val="75000"/>
                  </a:schemeClr>
                </a:lnRef>
                <a:fillRef idx="1">
                  <a:schemeClr val="accent1"/>
                </a:fillRef>
                <a:effectRef idx="0">
                  <a:srgbClr val="FFFFFF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</p:grpSp>
          <p:sp>
            <p:nvSpPr>
              <p:cNvPr id="16" name="Текстовое поле 15"/>
              <p:cNvSpPr txBox="1"/>
              <p:nvPr/>
            </p:nvSpPr>
            <p:spPr>
              <a:xfrm>
                <a:off x="1199" y="1866"/>
                <a:ext cx="1709" cy="7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en-US"/>
                  <a:t>E         E</a:t>
                </a:r>
                <a:endParaRPr lang="en-US" altLang="en-US"/>
              </a:p>
            </p:txBody>
          </p:sp>
          <p:sp>
            <p:nvSpPr>
              <p:cNvPr id="17" name="Текстовое поле 16"/>
              <p:cNvSpPr txBox="1"/>
              <p:nvPr/>
            </p:nvSpPr>
            <p:spPr>
              <a:xfrm>
                <a:off x="3157" y="1846"/>
                <a:ext cx="1709" cy="7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en-US"/>
                  <a:t>T         E</a:t>
                </a:r>
                <a:endParaRPr lang="en-US" altLang="en-US"/>
              </a:p>
            </p:txBody>
          </p:sp>
          <p:sp>
            <p:nvSpPr>
              <p:cNvPr id="18" name="Текстовое поле 17"/>
              <p:cNvSpPr txBox="1"/>
              <p:nvPr/>
            </p:nvSpPr>
            <p:spPr>
              <a:xfrm>
                <a:off x="2136" y="4169"/>
                <a:ext cx="1709" cy="7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en-US"/>
                  <a:t>T         T</a:t>
                </a:r>
                <a:endParaRPr lang="en-US" altLang="en-US"/>
              </a:p>
            </p:txBody>
          </p:sp>
          <p:cxnSp>
            <p:nvCxnSpPr>
              <p:cNvPr id="28" name="Прямое соединение 27"/>
              <p:cNvCxnSpPr/>
              <p:nvPr/>
            </p:nvCxnSpPr>
            <p:spPr>
              <a:xfrm flipV="1">
                <a:off x="1842" y="2808"/>
                <a:ext cx="420" cy="24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29" name="Прямое соединение 28"/>
              <p:cNvCxnSpPr/>
              <p:nvPr/>
            </p:nvCxnSpPr>
            <p:spPr>
              <a:xfrm flipV="1">
                <a:off x="1842" y="2894"/>
                <a:ext cx="441" cy="16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30" name="Прямое соединение 29"/>
              <p:cNvCxnSpPr/>
              <p:nvPr/>
            </p:nvCxnSpPr>
            <p:spPr>
              <a:xfrm>
                <a:off x="1836" y="3080"/>
                <a:ext cx="195" cy="42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31" name="Прямое соединение 30"/>
              <p:cNvCxnSpPr/>
              <p:nvPr/>
            </p:nvCxnSpPr>
            <p:spPr>
              <a:xfrm>
                <a:off x="1842" y="3053"/>
                <a:ext cx="96" cy="49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32" name="Прямое соединение 31"/>
              <p:cNvCxnSpPr/>
              <p:nvPr/>
            </p:nvCxnSpPr>
            <p:spPr>
              <a:xfrm flipV="1">
                <a:off x="3734" y="2772"/>
                <a:ext cx="420" cy="24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33" name="Прямое соединение 32"/>
              <p:cNvCxnSpPr/>
              <p:nvPr/>
            </p:nvCxnSpPr>
            <p:spPr>
              <a:xfrm flipV="1">
                <a:off x="3734" y="2858"/>
                <a:ext cx="441" cy="16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34" name="Прямое соединение 33"/>
              <p:cNvCxnSpPr/>
              <p:nvPr/>
            </p:nvCxnSpPr>
            <p:spPr>
              <a:xfrm>
                <a:off x="3728" y="3044"/>
                <a:ext cx="195" cy="42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35" name="Прямое соединение 34"/>
              <p:cNvCxnSpPr/>
              <p:nvPr/>
            </p:nvCxnSpPr>
            <p:spPr>
              <a:xfrm>
                <a:off x="3734" y="3017"/>
                <a:ext cx="96" cy="49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36" name="Прямое соединение 35"/>
              <p:cNvCxnSpPr/>
              <p:nvPr/>
            </p:nvCxnSpPr>
            <p:spPr>
              <a:xfrm flipV="1">
                <a:off x="2722" y="5227"/>
                <a:ext cx="420" cy="24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37" name="Прямое соединение 36"/>
              <p:cNvCxnSpPr/>
              <p:nvPr/>
            </p:nvCxnSpPr>
            <p:spPr>
              <a:xfrm flipV="1">
                <a:off x="2722" y="5313"/>
                <a:ext cx="441" cy="16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38" name="Прямое соединение 37"/>
              <p:cNvCxnSpPr/>
              <p:nvPr/>
            </p:nvCxnSpPr>
            <p:spPr>
              <a:xfrm>
                <a:off x="2716" y="5499"/>
                <a:ext cx="195" cy="42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  <p:cxnSp>
            <p:nvCxnSpPr>
              <p:cNvPr id="39" name="Прямое соединение 38"/>
              <p:cNvCxnSpPr/>
              <p:nvPr/>
            </p:nvCxnSpPr>
            <p:spPr>
              <a:xfrm>
                <a:off x="2722" y="5472"/>
                <a:ext cx="96" cy="49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</p:grpSp>
        <p:sp>
          <p:nvSpPr>
            <p:cNvPr id="41" name="Прямоугольник 40"/>
            <p:cNvSpPr/>
            <p:nvPr/>
          </p:nvSpPr>
          <p:spPr>
            <a:xfrm>
              <a:off x="1363" y="2717"/>
              <a:ext cx="4273" cy="3763"/>
            </a:xfrm>
            <a:prstGeom prst="rect">
              <a:avLst/>
            </a:prstGeom>
            <a:noFill/>
            <a:ln>
              <a:solidFill>
                <a:srgbClr val="9900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4" name="Группа 3"/>
          <p:cNvGrpSpPr/>
          <p:nvPr/>
        </p:nvGrpSpPr>
        <p:grpSpPr>
          <a:xfrm>
            <a:off x="6362700" y="615315"/>
            <a:ext cx="991870" cy="896620"/>
            <a:chOff x="2018" y="3045"/>
            <a:chExt cx="1562" cy="1412"/>
          </a:xfrm>
        </p:grpSpPr>
        <p:cxnSp>
          <p:nvCxnSpPr>
            <p:cNvPr id="19" name="Прямое соединение 18"/>
            <p:cNvCxnSpPr/>
            <p:nvPr/>
          </p:nvCxnSpPr>
          <p:spPr>
            <a:xfrm flipV="1">
              <a:off x="2513" y="3949"/>
              <a:ext cx="483" cy="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0" name="Прямое соединение 19"/>
            <p:cNvCxnSpPr/>
            <p:nvPr/>
          </p:nvCxnSpPr>
          <p:spPr>
            <a:xfrm flipV="1">
              <a:off x="2513" y="3970"/>
              <a:ext cx="483" cy="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1" name="Прямое соединение 20"/>
            <p:cNvCxnSpPr/>
            <p:nvPr/>
          </p:nvCxnSpPr>
          <p:spPr>
            <a:xfrm flipV="1">
              <a:off x="2513" y="3999"/>
              <a:ext cx="483" cy="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7" name="Полилиния 6"/>
            <p:cNvSpPr/>
            <p:nvPr/>
          </p:nvSpPr>
          <p:spPr>
            <a:xfrm rot="780000">
              <a:off x="2774" y="3508"/>
              <a:ext cx="664" cy="945"/>
            </a:xfrm>
            <a:custGeom>
              <a:avLst/>
              <a:gdLst>
                <a:gd name="connsiteX0" fmla="*/ 15 w 911"/>
                <a:gd name="connsiteY0" fmla="*/ 473 h 1555"/>
                <a:gd name="connsiteX1" fmla="*/ 447 w 911"/>
                <a:gd name="connsiteY1" fmla="*/ 1 h 1555"/>
                <a:gd name="connsiteX2" fmla="*/ 911 w 911"/>
                <a:gd name="connsiteY2" fmla="*/ 737 h 1555"/>
                <a:gd name="connsiteX3" fmla="*/ 375 w 911"/>
                <a:gd name="connsiteY3" fmla="*/ 1550 h 1555"/>
                <a:gd name="connsiteX4" fmla="*/ 187 w 911"/>
                <a:gd name="connsiteY4" fmla="*/ 1121 h 1555"/>
                <a:gd name="connsiteX5" fmla="*/ 15 w 911"/>
                <a:gd name="connsiteY5" fmla="*/ 473 h 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1" h="1556">
                  <a:moveTo>
                    <a:pt x="15" y="473"/>
                  </a:moveTo>
                  <a:cubicBezTo>
                    <a:pt x="-73" y="73"/>
                    <a:pt x="244" y="-7"/>
                    <a:pt x="447" y="1"/>
                  </a:cubicBezTo>
                  <a:cubicBezTo>
                    <a:pt x="831" y="17"/>
                    <a:pt x="911" y="308"/>
                    <a:pt x="911" y="737"/>
                  </a:cubicBezTo>
                  <a:cubicBezTo>
                    <a:pt x="911" y="1166"/>
                    <a:pt x="578" y="1550"/>
                    <a:pt x="375" y="1550"/>
                  </a:cubicBezTo>
                  <a:cubicBezTo>
                    <a:pt x="283" y="1608"/>
                    <a:pt x="248" y="1251"/>
                    <a:pt x="187" y="1121"/>
                  </a:cubicBezTo>
                  <a:cubicBezTo>
                    <a:pt x="183" y="913"/>
                    <a:pt x="46" y="656"/>
                    <a:pt x="15" y="473"/>
                  </a:cubicBezTo>
                  <a:close/>
                </a:path>
              </a:pathLst>
            </a:custGeom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8" name="Полилиния 7"/>
            <p:cNvSpPr/>
            <p:nvPr/>
          </p:nvSpPr>
          <p:spPr>
            <a:xfrm rot="21060000" flipH="1">
              <a:off x="2056" y="3513"/>
              <a:ext cx="630" cy="945"/>
            </a:xfrm>
            <a:custGeom>
              <a:avLst/>
              <a:gdLst>
                <a:gd name="connsiteX0" fmla="*/ 15 w 911"/>
                <a:gd name="connsiteY0" fmla="*/ 473 h 1555"/>
                <a:gd name="connsiteX1" fmla="*/ 447 w 911"/>
                <a:gd name="connsiteY1" fmla="*/ 1 h 1555"/>
                <a:gd name="connsiteX2" fmla="*/ 911 w 911"/>
                <a:gd name="connsiteY2" fmla="*/ 737 h 1555"/>
                <a:gd name="connsiteX3" fmla="*/ 375 w 911"/>
                <a:gd name="connsiteY3" fmla="*/ 1550 h 1555"/>
                <a:gd name="connsiteX4" fmla="*/ 187 w 911"/>
                <a:gd name="connsiteY4" fmla="*/ 1121 h 1555"/>
                <a:gd name="connsiteX5" fmla="*/ 15 w 911"/>
                <a:gd name="connsiteY5" fmla="*/ 473 h 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1" h="1556">
                  <a:moveTo>
                    <a:pt x="15" y="473"/>
                  </a:moveTo>
                  <a:cubicBezTo>
                    <a:pt x="-73" y="73"/>
                    <a:pt x="244" y="-7"/>
                    <a:pt x="447" y="1"/>
                  </a:cubicBezTo>
                  <a:cubicBezTo>
                    <a:pt x="831" y="17"/>
                    <a:pt x="911" y="308"/>
                    <a:pt x="911" y="737"/>
                  </a:cubicBezTo>
                  <a:cubicBezTo>
                    <a:pt x="911" y="1166"/>
                    <a:pt x="578" y="1550"/>
                    <a:pt x="375" y="1550"/>
                  </a:cubicBezTo>
                  <a:cubicBezTo>
                    <a:pt x="283" y="1608"/>
                    <a:pt x="248" y="1251"/>
                    <a:pt x="187" y="1121"/>
                  </a:cubicBezTo>
                  <a:cubicBezTo>
                    <a:pt x="183" y="913"/>
                    <a:pt x="46" y="656"/>
                    <a:pt x="15" y="4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rgbClr val="9900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6" name="Текстовое поле 15"/>
            <p:cNvSpPr txBox="1"/>
            <p:nvPr/>
          </p:nvSpPr>
          <p:spPr>
            <a:xfrm>
              <a:off x="2018" y="3045"/>
              <a:ext cx="156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/>
                <a:t>E         E</a:t>
              </a:r>
              <a:endParaRPr lang="en-US" altLang="en-US"/>
            </a:p>
          </p:txBody>
        </p:sp>
        <p:cxnSp>
          <p:nvCxnSpPr>
            <p:cNvPr id="28" name="Прямое соединение 27"/>
            <p:cNvCxnSpPr/>
            <p:nvPr/>
          </p:nvCxnSpPr>
          <p:spPr>
            <a:xfrm flipV="1">
              <a:off x="2606" y="3773"/>
              <a:ext cx="384" cy="1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9" name="Прямое соединение 28"/>
            <p:cNvCxnSpPr/>
            <p:nvPr/>
          </p:nvCxnSpPr>
          <p:spPr>
            <a:xfrm flipV="1">
              <a:off x="2606" y="3839"/>
              <a:ext cx="403" cy="1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30" name="Прямое соединение 29"/>
            <p:cNvCxnSpPr/>
            <p:nvPr/>
          </p:nvCxnSpPr>
          <p:spPr>
            <a:xfrm>
              <a:off x="2600" y="3983"/>
              <a:ext cx="178" cy="32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31" name="Прямое соединение 30"/>
            <p:cNvCxnSpPr/>
            <p:nvPr/>
          </p:nvCxnSpPr>
          <p:spPr>
            <a:xfrm>
              <a:off x="2606" y="3962"/>
              <a:ext cx="88" cy="38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5" name="Группа 4"/>
          <p:cNvGrpSpPr/>
          <p:nvPr/>
        </p:nvGrpSpPr>
        <p:grpSpPr>
          <a:xfrm>
            <a:off x="6437630" y="2162810"/>
            <a:ext cx="1007110" cy="900430"/>
            <a:chOff x="3784" y="3030"/>
            <a:chExt cx="1586" cy="1418"/>
          </a:xfrm>
        </p:grpSpPr>
        <p:cxnSp>
          <p:nvCxnSpPr>
            <p:cNvPr id="22" name="Прямое соединение 21"/>
            <p:cNvCxnSpPr/>
            <p:nvPr/>
          </p:nvCxnSpPr>
          <p:spPr>
            <a:xfrm flipV="1">
              <a:off x="4205" y="3919"/>
              <a:ext cx="483" cy="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3" name="Прямое соединение 22"/>
            <p:cNvCxnSpPr/>
            <p:nvPr/>
          </p:nvCxnSpPr>
          <p:spPr>
            <a:xfrm flipV="1">
              <a:off x="4205" y="3941"/>
              <a:ext cx="483" cy="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4" name="Прямое соединение 23"/>
            <p:cNvCxnSpPr/>
            <p:nvPr/>
          </p:nvCxnSpPr>
          <p:spPr>
            <a:xfrm flipV="1">
              <a:off x="4205" y="3970"/>
              <a:ext cx="483" cy="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grpSp>
          <p:nvGrpSpPr>
            <p:cNvPr id="10" name="Группа 9"/>
            <p:cNvGrpSpPr/>
            <p:nvPr/>
          </p:nvGrpSpPr>
          <p:grpSpPr>
            <a:xfrm rot="0">
              <a:off x="3784" y="3498"/>
              <a:ext cx="1380" cy="950"/>
              <a:chOff x="968" y="1184"/>
              <a:chExt cx="1895" cy="1565"/>
            </a:xfrm>
          </p:grpSpPr>
          <p:sp>
            <p:nvSpPr>
              <p:cNvPr id="11" name="Полилиния 10"/>
              <p:cNvSpPr/>
              <p:nvPr/>
            </p:nvSpPr>
            <p:spPr>
              <a:xfrm rot="780000">
                <a:off x="1953" y="1184"/>
                <a:ext cx="911" cy="1556"/>
              </a:xfrm>
              <a:custGeom>
                <a:avLst/>
                <a:gdLst>
                  <a:gd name="connsiteX0" fmla="*/ 15 w 911"/>
                  <a:gd name="connsiteY0" fmla="*/ 473 h 1555"/>
                  <a:gd name="connsiteX1" fmla="*/ 447 w 911"/>
                  <a:gd name="connsiteY1" fmla="*/ 1 h 1555"/>
                  <a:gd name="connsiteX2" fmla="*/ 911 w 911"/>
                  <a:gd name="connsiteY2" fmla="*/ 737 h 1555"/>
                  <a:gd name="connsiteX3" fmla="*/ 375 w 911"/>
                  <a:gd name="connsiteY3" fmla="*/ 1550 h 1555"/>
                  <a:gd name="connsiteX4" fmla="*/ 187 w 911"/>
                  <a:gd name="connsiteY4" fmla="*/ 1121 h 1555"/>
                  <a:gd name="connsiteX5" fmla="*/ 15 w 911"/>
                  <a:gd name="connsiteY5" fmla="*/ 473 h 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1" h="1556">
                    <a:moveTo>
                      <a:pt x="15" y="473"/>
                    </a:moveTo>
                    <a:cubicBezTo>
                      <a:pt x="-73" y="73"/>
                      <a:pt x="244" y="-7"/>
                      <a:pt x="447" y="1"/>
                    </a:cubicBezTo>
                    <a:cubicBezTo>
                      <a:pt x="831" y="17"/>
                      <a:pt x="911" y="308"/>
                      <a:pt x="911" y="737"/>
                    </a:cubicBezTo>
                    <a:cubicBezTo>
                      <a:pt x="911" y="1166"/>
                      <a:pt x="578" y="1550"/>
                      <a:pt x="375" y="1550"/>
                    </a:cubicBezTo>
                    <a:cubicBezTo>
                      <a:pt x="283" y="1608"/>
                      <a:pt x="248" y="1251"/>
                      <a:pt x="187" y="1121"/>
                    </a:cubicBezTo>
                    <a:cubicBezTo>
                      <a:pt x="183" y="913"/>
                      <a:pt x="46" y="656"/>
                      <a:pt x="15" y="473"/>
                    </a:cubicBezTo>
                    <a:close/>
                  </a:path>
                </a:pathLst>
              </a:custGeom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2" name="Полилиния 11"/>
              <p:cNvSpPr/>
              <p:nvPr/>
            </p:nvSpPr>
            <p:spPr>
              <a:xfrm rot="21060000" flipH="1">
                <a:off x="968" y="1193"/>
                <a:ext cx="865" cy="1556"/>
              </a:xfrm>
              <a:custGeom>
                <a:avLst/>
                <a:gdLst>
                  <a:gd name="connsiteX0" fmla="*/ 15 w 911"/>
                  <a:gd name="connsiteY0" fmla="*/ 473 h 1555"/>
                  <a:gd name="connsiteX1" fmla="*/ 447 w 911"/>
                  <a:gd name="connsiteY1" fmla="*/ 1 h 1555"/>
                  <a:gd name="connsiteX2" fmla="*/ 911 w 911"/>
                  <a:gd name="connsiteY2" fmla="*/ 737 h 1555"/>
                  <a:gd name="connsiteX3" fmla="*/ 375 w 911"/>
                  <a:gd name="connsiteY3" fmla="*/ 1550 h 1555"/>
                  <a:gd name="connsiteX4" fmla="*/ 187 w 911"/>
                  <a:gd name="connsiteY4" fmla="*/ 1121 h 1555"/>
                  <a:gd name="connsiteX5" fmla="*/ 15 w 911"/>
                  <a:gd name="connsiteY5" fmla="*/ 473 h 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1" h="1556">
                    <a:moveTo>
                      <a:pt x="15" y="473"/>
                    </a:moveTo>
                    <a:cubicBezTo>
                      <a:pt x="-73" y="73"/>
                      <a:pt x="244" y="-7"/>
                      <a:pt x="447" y="1"/>
                    </a:cubicBezTo>
                    <a:cubicBezTo>
                      <a:pt x="831" y="17"/>
                      <a:pt x="911" y="308"/>
                      <a:pt x="911" y="737"/>
                    </a:cubicBezTo>
                    <a:cubicBezTo>
                      <a:pt x="911" y="1166"/>
                      <a:pt x="578" y="1550"/>
                      <a:pt x="375" y="1550"/>
                    </a:cubicBezTo>
                    <a:cubicBezTo>
                      <a:pt x="283" y="1608"/>
                      <a:pt x="248" y="1251"/>
                      <a:pt x="187" y="1121"/>
                    </a:cubicBezTo>
                    <a:cubicBezTo>
                      <a:pt x="183" y="913"/>
                      <a:pt x="46" y="656"/>
                      <a:pt x="15" y="473"/>
                    </a:cubicBezTo>
                    <a:close/>
                  </a:path>
                </a:pathLst>
              </a:custGeom>
              <a:solidFill>
                <a:srgbClr val="FF66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sp>
          <p:nvSpPr>
            <p:cNvPr id="17" name="Текстовое поле 16"/>
            <p:cNvSpPr txBox="1"/>
            <p:nvPr/>
          </p:nvSpPr>
          <p:spPr>
            <a:xfrm>
              <a:off x="3808" y="3030"/>
              <a:ext cx="156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/>
                <a:t>T         E</a:t>
              </a:r>
              <a:endParaRPr lang="en-US" altLang="en-US"/>
            </a:p>
          </p:txBody>
        </p:sp>
        <p:cxnSp>
          <p:nvCxnSpPr>
            <p:cNvPr id="32" name="Прямое соединение 31"/>
            <p:cNvCxnSpPr/>
            <p:nvPr/>
          </p:nvCxnSpPr>
          <p:spPr>
            <a:xfrm flipV="1">
              <a:off x="4335" y="3745"/>
              <a:ext cx="384" cy="1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33" name="Прямое соединение 32"/>
            <p:cNvCxnSpPr/>
            <p:nvPr/>
          </p:nvCxnSpPr>
          <p:spPr>
            <a:xfrm flipV="1">
              <a:off x="4335" y="3811"/>
              <a:ext cx="403" cy="1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34" name="Прямое соединение 33"/>
            <p:cNvCxnSpPr/>
            <p:nvPr/>
          </p:nvCxnSpPr>
          <p:spPr>
            <a:xfrm>
              <a:off x="4330" y="3955"/>
              <a:ext cx="178" cy="32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35" name="Прямое соединение 34"/>
            <p:cNvCxnSpPr/>
            <p:nvPr/>
          </p:nvCxnSpPr>
          <p:spPr>
            <a:xfrm>
              <a:off x="4335" y="3934"/>
              <a:ext cx="88" cy="38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6" name="Группа 5"/>
          <p:cNvGrpSpPr/>
          <p:nvPr/>
        </p:nvGrpSpPr>
        <p:grpSpPr>
          <a:xfrm>
            <a:off x="6451600" y="3550285"/>
            <a:ext cx="995680" cy="906780"/>
            <a:chOff x="2869" y="4824"/>
            <a:chExt cx="1568" cy="1428"/>
          </a:xfrm>
        </p:grpSpPr>
        <p:cxnSp>
          <p:nvCxnSpPr>
            <p:cNvPr id="25" name="Прямое соединение 24"/>
            <p:cNvCxnSpPr/>
            <p:nvPr/>
          </p:nvCxnSpPr>
          <p:spPr>
            <a:xfrm flipV="1">
              <a:off x="3288" y="5820"/>
              <a:ext cx="483" cy="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6" name="Прямое соединение 25"/>
            <p:cNvCxnSpPr/>
            <p:nvPr/>
          </p:nvCxnSpPr>
          <p:spPr>
            <a:xfrm flipV="1">
              <a:off x="3288" y="5842"/>
              <a:ext cx="483" cy="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7" name="Прямое соединение 26"/>
            <p:cNvCxnSpPr/>
            <p:nvPr/>
          </p:nvCxnSpPr>
          <p:spPr>
            <a:xfrm flipV="1">
              <a:off x="3288" y="5871"/>
              <a:ext cx="483" cy="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grpSp>
          <p:nvGrpSpPr>
            <p:cNvPr id="13" name="Группа 12"/>
            <p:cNvGrpSpPr/>
            <p:nvPr/>
          </p:nvGrpSpPr>
          <p:grpSpPr>
            <a:xfrm rot="0">
              <a:off x="2869" y="5302"/>
              <a:ext cx="1380" cy="950"/>
              <a:chOff x="968" y="1184"/>
              <a:chExt cx="1895" cy="1565"/>
            </a:xfrm>
          </p:grpSpPr>
          <p:sp>
            <p:nvSpPr>
              <p:cNvPr id="14" name="Полилиния 13"/>
              <p:cNvSpPr/>
              <p:nvPr/>
            </p:nvSpPr>
            <p:spPr>
              <a:xfrm rot="780000">
                <a:off x="1953" y="1184"/>
                <a:ext cx="911" cy="1556"/>
              </a:xfrm>
              <a:custGeom>
                <a:avLst/>
                <a:gdLst>
                  <a:gd name="connsiteX0" fmla="*/ 15 w 911"/>
                  <a:gd name="connsiteY0" fmla="*/ 473 h 1555"/>
                  <a:gd name="connsiteX1" fmla="*/ 447 w 911"/>
                  <a:gd name="connsiteY1" fmla="*/ 1 h 1555"/>
                  <a:gd name="connsiteX2" fmla="*/ 911 w 911"/>
                  <a:gd name="connsiteY2" fmla="*/ 737 h 1555"/>
                  <a:gd name="connsiteX3" fmla="*/ 375 w 911"/>
                  <a:gd name="connsiteY3" fmla="*/ 1550 h 1555"/>
                  <a:gd name="connsiteX4" fmla="*/ 187 w 911"/>
                  <a:gd name="connsiteY4" fmla="*/ 1121 h 1555"/>
                  <a:gd name="connsiteX5" fmla="*/ 15 w 911"/>
                  <a:gd name="connsiteY5" fmla="*/ 473 h 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1" h="1556">
                    <a:moveTo>
                      <a:pt x="15" y="473"/>
                    </a:moveTo>
                    <a:cubicBezTo>
                      <a:pt x="-73" y="73"/>
                      <a:pt x="244" y="-7"/>
                      <a:pt x="447" y="1"/>
                    </a:cubicBezTo>
                    <a:cubicBezTo>
                      <a:pt x="831" y="17"/>
                      <a:pt x="911" y="308"/>
                      <a:pt x="911" y="737"/>
                    </a:cubicBezTo>
                    <a:cubicBezTo>
                      <a:pt x="911" y="1166"/>
                      <a:pt x="578" y="1550"/>
                      <a:pt x="375" y="1550"/>
                    </a:cubicBezTo>
                    <a:cubicBezTo>
                      <a:pt x="283" y="1608"/>
                      <a:pt x="248" y="1251"/>
                      <a:pt x="187" y="1121"/>
                    </a:cubicBezTo>
                    <a:cubicBezTo>
                      <a:pt x="183" y="913"/>
                      <a:pt x="46" y="656"/>
                      <a:pt x="15" y="473"/>
                    </a:cubicBezTo>
                    <a:close/>
                  </a:path>
                </a:pathLst>
              </a:custGeom>
              <a:solidFill>
                <a:srgbClr val="FF66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  <p:sp>
            <p:nvSpPr>
              <p:cNvPr id="15" name="Полилиния 14"/>
              <p:cNvSpPr/>
              <p:nvPr/>
            </p:nvSpPr>
            <p:spPr>
              <a:xfrm rot="21060000" flipH="1">
                <a:off x="968" y="1193"/>
                <a:ext cx="865" cy="1556"/>
              </a:xfrm>
              <a:custGeom>
                <a:avLst/>
                <a:gdLst>
                  <a:gd name="connsiteX0" fmla="*/ 15 w 911"/>
                  <a:gd name="connsiteY0" fmla="*/ 473 h 1555"/>
                  <a:gd name="connsiteX1" fmla="*/ 447 w 911"/>
                  <a:gd name="connsiteY1" fmla="*/ 1 h 1555"/>
                  <a:gd name="connsiteX2" fmla="*/ 911 w 911"/>
                  <a:gd name="connsiteY2" fmla="*/ 737 h 1555"/>
                  <a:gd name="connsiteX3" fmla="*/ 375 w 911"/>
                  <a:gd name="connsiteY3" fmla="*/ 1550 h 1555"/>
                  <a:gd name="connsiteX4" fmla="*/ 187 w 911"/>
                  <a:gd name="connsiteY4" fmla="*/ 1121 h 1555"/>
                  <a:gd name="connsiteX5" fmla="*/ 15 w 911"/>
                  <a:gd name="connsiteY5" fmla="*/ 473 h 1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1" h="1556">
                    <a:moveTo>
                      <a:pt x="15" y="473"/>
                    </a:moveTo>
                    <a:cubicBezTo>
                      <a:pt x="-73" y="73"/>
                      <a:pt x="244" y="-7"/>
                      <a:pt x="447" y="1"/>
                    </a:cubicBezTo>
                    <a:cubicBezTo>
                      <a:pt x="831" y="17"/>
                      <a:pt x="911" y="308"/>
                      <a:pt x="911" y="737"/>
                    </a:cubicBezTo>
                    <a:cubicBezTo>
                      <a:pt x="911" y="1166"/>
                      <a:pt x="578" y="1550"/>
                      <a:pt x="375" y="1550"/>
                    </a:cubicBezTo>
                    <a:cubicBezTo>
                      <a:pt x="283" y="1608"/>
                      <a:pt x="248" y="1251"/>
                      <a:pt x="187" y="1121"/>
                    </a:cubicBezTo>
                    <a:cubicBezTo>
                      <a:pt x="183" y="913"/>
                      <a:pt x="46" y="656"/>
                      <a:pt x="15" y="473"/>
                    </a:cubicBezTo>
                    <a:close/>
                  </a:path>
                </a:pathLst>
              </a:custGeom>
              <a:solidFill>
                <a:srgbClr val="FF66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ru-RU" altLang="en-US"/>
              </a:p>
            </p:txBody>
          </p:sp>
        </p:grpSp>
        <p:sp>
          <p:nvSpPr>
            <p:cNvPr id="18" name="Текстовое поле 17"/>
            <p:cNvSpPr txBox="1"/>
            <p:nvPr/>
          </p:nvSpPr>
          <p:spPr>
            <a:xfrm>
              <a:off x="2875" y="4824"/>
              <a:ext cx="1562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en-US"/>
                <a:t>T         T</a:t>
              </a:r>
              <a:endParaRPr lang="en-US" altLang="en-US"/>
            </a:p>
          </p:txBody>
        </p:sp>
        <p:cxnSp>
          <p:nvCxnSpPr>
            <p:cNvPr id="36" name="Прямое соединение 35"/>
            <p:cNvCxnSpPr/>
            <p:nvPr/>
          </p:nvCxnSpPr>
          <p:spPr>
            <a:xfrm flipV="1">
              <a:off x="3410" y="5640"/>
              <a:ext cx="384" cy="1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37" name="Прямое соединение 36"/>
            <p:cNvCxnSpPr/>
            <p:nvPr/>
          </p:nvCxnSpPr>
          <p:spPr>
            <a:xfrm flipV="1">
              <a:off x="3410" y="5707"/>
              <a:ext cx="403" cy="1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38" name="Прямое соединение 37"/>
            <p:cNvCxnSpPr/>
            <p:nvPr/>
          </p:nvCxnSpPr>
          <p:spPr>
            <a:xfrm>
              <a:off x="3405" y="5851"/>
              <a:ext cx="178" cy="32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39" name="Прямое соединение 38"/>
            <p:cNvCxnSpPr/>
            <p:nvPr/>
          </p:nvCxnSpPr>
          <p:spPr>
            <a:xfrm>
              <a:off x="3410" y="5830"/>
              <a:ext cx="88" cy="38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Замещающее содержимое 3" descr="IMG_20231027_162119_resized_20231125_030127458"/>
          <p:cNvPicPr>
            <a:picLocks noChangeAspect="1"/>
          </p:cNvPicPr>
          <p:nvPr>
            <p:ph sz="half" idx="1"/>
          </p:nvPr>
        </p:nvPicPr>
        <p:blipFill>
          <a:blip r:embed="rId1"/>
          <a:srcRect t="35961" r="35488" b="28524"/>
          <a:stretch>
            <a:fillRect/>
          </a:stretch>
        </p:blipFill>
        <p:spPr>
          <a:xfrm>
            <a:off x="954405" y="578485"/>
            <a:ext cx="3263265" cy="2531110"/>
          </a:xfrm>
          <a:prstGeom prst="rect">
            <a:avLst/>
          </a:prstGeom>
        </p:spPr>
      </p:pic>
      <p:pic>
        <p:nvPicPr>
          <p:cNvPr id="7" name="Замещающее содержимое 6" descr="IMG_20230810_174509"/>
          <p:cNvPicPr>
            <a:picLocks noChangeAspect="1"/>
          </p:cNvPicPr>
          <p:nvPr>
            <p:ph sz="half" idx="2"/>
          </p:nvPr>
        </p:nvPicPr>
        <p:blipFill>
          <a:blip r:embed="rId2">
            <a:lum bright="12000" contrast="24000"/>
          </a:blip>
          <a:srcRect l="4982" t="29520" r="8757" b="29535"/>
          <a:stretch>
            <a:fillRect/>
          </a:stretch>
        </p:blipFill>
        <p:spPr>
          <a:xfrm>
            <a:off x="954405" y="3109595"/>
            <a:ext cx="3263265" cy="2065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Замещающее содержимое 4" descr="Layer_TrEd"/>
          <p:cNvPicPr>
            <a:picLocks noChangeAspect="1"/>
          </p:cNvPicPr>
          <p:nvPr>
            <p:ph sz="quarter" idx="13"/>
          </p:nvPr>
        </p:nvPicPr>
        <p:blipFill>
          <a:blip r:embed="rId1">
            <a:lum bright="12000" contrast="30000"/>
          </a:blip>
          <a:stretch>
            <a:fillRect/>
          </a:stretch>
        </p:blipFill>
        <p:spPr>
          <a:xfrm>
            <a:off x="3522980" y="788670"/>
            <a:ext cx="5144770" cy="508381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5395595" y="1572260"/>
            <a:ext cx="29216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 sz="240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Крепятся к плитке</a:t>
            </a:r>
            <a:endParaRPr lang="ru-RU" altLang="ru-RU" sz="2400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</a:endParaRPr>
          </a:p>
        </p:txBody>
      </p:sp>
      <p:cxnSp>
        <p:nvCxnSpPr>
          <p:cNvPr id="7" name="Прямая со стрелкой 6"/>
          <p:cNvCxnSpPr>
            <a:stCxn id="6" idx="1"/>
          </p:cNvCxnSpPr>
          <p:nvPr/>
        </p:nvCxnSpPr>
        <p:spPr>
          <a:xfrm flipH="1" flipV="1">
            <a:off x="4190365" y="1624330"/>
            <a:ext cx="1205230" cy="178435"/>
          </a:xfrm>
          <a:prstGeom prst="straightConnector1">
            <a:avLst/>
          </a:prstGeom>
          <a:ln>
            <a:solidFill>
              <a:srgbClr val="FFFF00"/>
            </a:solidFill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6" idx="1"/>
          </p:cNvCxnSpPr>
          <p:nvPr/>
        </p:nvCxnSpPr>
        <p:spPr>
          <a:xfrm flipH="1">
            <a:off x="4708525" y="1802765"/>
            <a:ext cx="687070" cy="563245"/>
          </a:xfrm>
          <a:prstGeom prst="straightConnector1">
            <a:avLst/>
          </a:prstGeom>
          <a:ln>
            <a:solidFill>
              <a:srgbClr val="FFFF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Текстовое поле 9"/>
          <p:cNvSpPr txBox="1"/>
          <p:nvPr/>
        </p:nvSpPr>
        <p:spPr>
          <a:xfrm>
            <a:off x="3879215" y="4121150"/>
            <a:ext cx="292163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 sz="240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Крепятся к </a:t>
            </a:r>
            <a:endParaRPr lang="ru-RU" altLang="ru-RU" sz="2400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</a:endParaRPr>
          </a:p>
          <a:p>
            <a:r>
              <a:rPr lang="ru-RU" altLang="ru-RU" sz="240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</a:rPr>
              <a:t>другим мидиям</a:t>
            </a:r>
            <a:endParaRPr lang="ru-RU" altLang="ru-RU" sz="2400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</a:endParaRPr>
          </a:p>
        </p:txBody>
      </p:sp>
      <p:cxnSp>
        <p:nvCxnSpPr>
          <p:cNvPr id="11" name="Прямая со стрелкой 10"/>
          <p:cNvCxnSpPr/>
          <p:nvPr/>
        </p:nvCxnSpPr>
        <p:spPr>
          <a:xfrm flipV="1">
            <a:off x="4698365" y="3248660"/>
            <a:ext cx="985520" cy="991235"/>
          </a:xfrm>
          <a:prstGeom prst="straightConnector1">
            <a:avLst/>
          </a:prstGeom>
          <a:ln>
            <a:solidFill>
              <a:srgbClr val="FFFF00"/>
            </a:solidFill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 flipV="1">
            <a:off x="4693285" y="3375660"/>
            <a:ext cx="408305" cy="879475"/>
          </a:xfrm>
          <a:prstGeom prst="straightConnector1">
            <a:avLst/>
          </a:prstGeom>
          <a:ln>
            <a:solidFill>
              <a:srgbClr val="FFFF00"/>
            </a:solidFill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ru-RU" altLang="en-US"/>
          </a:p>
        </p:txBody>
      </p:sp>
      <p:pic>
        <p:nvPicPr>
          <p:cNvPr id="3" name="Замещающее содержимое 2" descr="AsTrEd_box"/>
          <p:cNvPicPr>
            <a:picLocks noChangeAspect="1"/>
          </p:cNvPicPr>
          <p:nvPr>
            <p:ph sz="half" idx="1"/>
          </p:nvPr>
        </p:nvPicPr>
        <p:blipFill>
          <a:blip r:embed="rId1">
            <a:lum bright="30000" contrast="30000"/>
          </a:blip>
          <a:stretch>
            <a:fillRect/>
          </a:stretch>
        </p:blipFill>
        <p:spPr>
          <a:xfrm>
            <a:off x="647700" y="2343785"/>
            <a:ext cx="5181600" cy="3314065"/>
          </a:xfrm>
          <a:prstGeom prst="rect">
            <a:avLst/>
          </a:prstGeom>
        </p:spPr>
      </p:pic>
      <p:pic>
        <p:nvPicPr>
          <p:cNvPr id="4" name="Замещающее содержимое 3" descr="Force_plate_2"/>
          <p:cNvPicPr>
            <a:picLocks noChangeAspect="1"/>
          </p:cNvPicPr>
          <p:nvPr>
            <p:ph sz="half" idx="2"/>
          </p:nvPr>
        </p:nvPicPr>
        <p:blipFill>
          <a:blip r:embed="rId2">
            <a:lum bright="18000"/>
          </a:blip>
          <a:stretch>
            <a:fillRect/>
          </a:stretch>
        </p:blipFill>
        <p:spPr>
          <a:xfrm rot="16200000">
            <a:off x="5067935" y="3939540"/>
            <a:ext cx="2055495" cy="22790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Замещающее содержимое 4" descr="Morphotypes_russ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0" y="1718945"/>
            <a:ext cx="8220710" cy="5139055"/>
          </a:xfrm>
          <a:prstGeom prst="rect">
            <a:avLst/>
          </a:prstGeom>
        </p:spPr>
      </p:pic>
      <p:pic>
        <p:nvPicPr>
          <p:cNvPr id="6" name="Замещающее содержимое 5" descr="Khaitov_et_al_2021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350510" y="368935"/>
            <a:ext cx="5420360" cy="40963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Замещающее содержимое 4" descr="Антон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601720" y="193675"/>
            <a:ext cx="1821180" cy="2540000"/>
          </a:xfrm>
          <a:prstGeom prst="rect">
            <a:avLst/>
          </a:prstGeom>
        </p:spPr>
      </p:pic>
      <p:pic>
        <p:nvPicPr>
          <p:cNvPr id="6" name="Замещающее содержимое 5" descr="Вика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531100" y="183515"/>
            <a:ext cx="1687830" cy="2540000"/>
          </a:xfrm>
          <a:prstGeom prst="rect">
            <a:avLst/>
          </a:prstGeom>
        </p:spPr>
      </p:pic>
      <p:pic>
        <p:nvPicPr>
          <p:cNvPr id="8" name="Изображение 7" descr="ВМ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550" y="193040"/>
            <a:ext cx="1897380" cy="2530475"/>
          </a:xfrm>
          <a:prstGeom prst="rect">
            <a:avLst/>
          </a:prstGeom>
        </p:spPr>
      </p:pic>
      <p:pic>
        <p:nvPicPr>
          <p:cNvPr id="9" name="Изображение 8" descr="Полина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0690" y="193675"/>
            <a:ext cx="1912620" cy="2540000"/>
          </a:xfrm>
          <a:prstGeom prst="rect">
            <a:avLst/>
          </a:prstGeom>
        </p:spPr>
      </p:pic>
      <p:pic>
        <p:nvPicPr>
          <p:cNvPr id="10" name="Изображение 9" descr="Тан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6720" y="193675"/>
            <a:ext cx="1741805" cy="2540635"/>
          </a:xfrm>
          <a:prstGeom prst="rect">
            <a:avLst/>
          </a:prstGeom>
        </p:spPr>
      </p:pic>
      <p:pic>
        <p:nvPicPr>
          <p:cNvPr id="11" name="Изображение 10" descr="logos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9580" y="4026535"/>
            <a:ext cx="3988435" cy="2145030"/>
          </a:xfrm>
          <a:prstGeom prst="rect">
            <a:avLst/>
          </a:prstGeom>
        </p:spPr>
      </p:pic>
      <p:pic>
        <p:nvPicPr>
          <p:cNvPr id="12" name="Изображение 11" descr="RSF logo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6550" y="5790565"/>
            <a:ext cx="1039495" cy="719455"/>
          </a:xfrm>
          <a:prstGeom prst="rect">
            <a:avLst/>
          </a:prstGeom>
        </p:spPr>
      </p:pic>
      <p:sp>
        <p:nvSpPr>
          <p:cNvPr id="13" name="Текстовое поле 12"/>
          <p:cNvSpPr txBox="1"/>
          <p:nvPr/>
        </p:nvSpPr>
        <p:spPr>
          <a:xfrm>
            <a:off x="2524125" y="6059805"/>
            <a:ext cx="277622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ru-RU" altLang="en-US" sz="1000"/>
              <a:t>Ппри поддержке гранта РНФ № 19-74-20024</a:t>
            </a:r>
            <a:endParaRPr lang="ru-RU" altLang="en-US" sz="1000"/>
          </a:p>
          <a:p>
            <a:r>
              <a:rPr lang="ru-RU" altLang="en-US" sz="1000"/>
              <a:t>(руководитель П. П. Стрелков)</a:t>
            </a:r>
            <a:endParaRPr lang="ru-RU" altLang="en-US" sz="1000"/>
          </a:p>
        </p:txBody>
      </p:sp>
      <p:sp>
        <p:nvSpPr>
          <p:cNvPr id="14" name="Прямоугольник 13"/>
          <p:cNvSpPr/>
          <p:nvPr/>
        </p:nvSpPr>
        <p:spPr>
          <a:xfrm>
            <a:off x="1747838" y="2829560"/>
            <a:ext cx="9062085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p>
            <a:pPr algn="ctr"/>
            <a:r>
              <a:rPr lang="ru-RU" altLang="en-US" sz="7200" b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Спасибо за внимание!</a:t>
            </a:r>
            <a:endParaRPr lang="ru-RU" altLang="en-US" sz="7200" b="1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195</Words>
  <Application>WPS Presentation</Application>
  <PresentationFormat>宽屏</PresentationFormat>
  <Paragraphs>22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polyd</dc:creator>
  <cp:lastModifiedBy>google1599737165</cp:lastModifiedBy>
  <cp:revision>4</cp:revision>
  <dcterms:created xsi:type="dcterms:W3CDTF">2023-11-25T11:28:00Z</dcterms:created>
  <dcterms:modified xsi:type="dcterms:W3CDTF">2023-11-26T15:33:56Z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1049-12.2.0.13306</vt:lpwstr>
  </property>
  <property fmtid="{D5CDD505-2E9C-101B-9397-08002B2CF9AE}" pid="3" name="ICV">
    <vt:lpwstr>0EAE0D58E6F54C1A94578638CEED4808_11</vt:lpwstr>
  </property>
</Properties>
</file>

<file path=docProps/thumbnail.jpeg>
</file>